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73" r:id="rId5"/>
    <p:sldId id="256" r:id="rId6"/>
    <p:sldId id="265" r:id="rId7"/>
    <p:sldId id="395" r:id="rId8"/>
    <p:sldId id="257" r:id="rId9"/>
    <p:sldId id="266" r:id="rId10"/>
    <p:sldId id="258" r:id="rId11"/>
    <p:sldId id="259" r:id="rId12"/>
    <p:sldId id="260" r:id="rId13"/>
    <p:sldId id="267" r:id="rId14"/>
    <p:sldId id="261" r:id="rId15"/>
    <p:sldId id="268" r:id="rId16"/>
    <p:sldId id="262" r:id="rId17"/>
    <p:sldId id="269" r:id="rId18"/>
    <p:sldId id="272" r:id="rId19"/>
    <p:sldId id="271" r:id="rId20"/>
    <p:sldId id="263" r:id="rId21"/>
    <p:sldId id="264" r:id="rId22"/>
    <p:sldId id="270" r:id="rId23"/>
    <p:sldId id="39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85A571E-215F-B39B-C6E5-738881FD8925}" name="Patricia Keays" initials="PK" userId="S::patricia.keays@un.org::c6196559-bdbb-4a86-a5b7-05eec1c8f113" providerId="AD"/>
  <p188:author id="{C18706B5-FE74-2203-84F2-977C16F3F627}" name="Jeremiah Bukari" initials="JB" userId="S::jeremiah.bukari@un.org::02655876-9317-4133-8b33-8ea7cb045502" providerId="AD"/>
  <p188:author id="{47A807C1-D396-40A4-7499-EFFAAF56E34D}" name="Brian Connolly" initials="BC" userId="Brian Connolly" providerId="None"/>
  <p188:author id="{41A94EDC-2763-4F06-DA23-46A9D9514A90}" name="VOVF" initials="VOVF" userId="VOVF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5"/>
    <a:srgbClr val="0077C0"/>
    <a:srgbClr val="A1C5DB"/>
    <a:srgbClr val="67A1C5"/>
    <a:srgbClr val="3A7599"/>
    <a:srgbClr val="5381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2FA408-AF10-DA62-F821-8B0228552598}" v="18" dt="2025-09-21T10:51:56.7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2339" autoAdjust="0"/>
  </p:normalViewPr>
  <p:slideViewPr>
    <p:cSldViewPr snapToGrid="0">
      <p:cViewPr varScale="1">
        <p:scale>
          <a:sx n="70" d="100"/>
          <a:sy n="70" d="100"/>
        </p:scale>
        <p:origin x="1094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4" y="6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D88C845-7246-407D-1934-022F03AF6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8334A9-F3EB-EC20-1CD2-715473F7AAF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FBF99-D6BD-4A5B-8804-F0ABF2AAEA87}" type="datetimeFigureOut">
              <a:rPr lang="en-US" smtClean="0"/>
              <a:t>11/1/2025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DEE8B0-D768-BCCD-5FC1-3808A235EF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5007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FF80-FAEE-440E-826B-5CC2D2B31D0E}" type="datetimeFigureOut">
              <a:rPr lang="en-US" smtClean="0"/>
              <a:t>11/1/2025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F97C7-2C0D-4DC0-92D4-71B42A9A9F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295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6563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84E87CA-1A64-2644-7E72-40D785CA9F96}"/>
              </a:ext>
            </a:extLst>
          </p:cNvPr>
          <p:cNvSpPr txBox="1">
            <a:spLocks/>
          </p:cNvSpPr>
          <p:nvPr userDrawn="1"/>
        </p:nvSpPr>
        <p:spPr>
          <a:xfrm>
            <a:off x="838200" y="304005"/>
            <a:ext cx="10058400" cy="7239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000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7167ADA-5AF8-1958-0775-0CD1BA6D70B7}"/>
              </a:ext>
            </a:extLst>
          </p:cNvPr>
          <p:cNvSpPr txBox="1">
            <a:spLocks/>
          </p:cNvSpPr>
          <p:nvPr userDrawn="1"/>
        </p:nvSpPr>
        <p:spPr>
          <a:xfrm>
            <a:off x="838201" y="6444045"/>
            <a:ext cx="10613064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sz="1100" noProof="0" dirty="0">
                <a:solidFill>
                  <a:schemeClr val="bg1">
                    <a:lumMod val="65000"/>
                  </a:schemeClr>
                </a:solidFill>
              </a:rPr>
              <a:t>MFBPD de l’ONU 2025 									 Diapositive </a:t>
            </a:r>
            <a:fld id="{60323EB4-2EFA-49D3-81CD-1A9035A87ED7}" type="slidenum">
              <a:rPr lang="fr-FR" sz="1100" noProof="0" smtClean="0">
                <a:solidFill>
                  <a:schemeClr val="bg1">
                    <a:lumMod val="65000"/>
                  </a:schemeClr>
                </a:solidFill>
              </a:rPr>
              <a:pPr algn="r"/>
              <a:t>‹#›</a:t>
            </a:fld>
            <a:endParaRPr lang="fr-FR" sz="1100" noProof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AC639B-F4F5-93B4-FF31-E4DE9F4E97D2}"/>
              </a:ext>
            </a:extLst>
          </p:cNvPr>
          <p:cNvSpPr txBox="1"/>
          <p:nvPr userDrawn="1"/>
        </p:nvSpPr>
        <p:spPr>
          <a:xfrm>
            <a:off x="9878770" y="257455"/>
            <a:ext cx="9396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100" b="1" noProof="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3.8 Santé</a:t>
            </a:r>
          </a:p>
        </p:txBody>
      </p:sp>
      <p:pic>
        <p:nvPicPr>
          <p:cNvPr id="5" name="Picture 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196C99A-3642-12BB-F616-6F6B1F4F07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18451" y="125955"/>
            <a:ext cx="63281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813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tags" Target="../tags/tag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tags" Target="../tags/tag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3.xml"/><Relationship Id="rId1" Type="http://schemas.openxmlformats.org/officeDocument/2006/relationships/tags" Target="../tags/tag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7.xml"/><Relationship Id="rId1" Type="http://schemas.openxmlformats.org/officeDocument/2006/relationships/tags" Target="../tags/tag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9.xml"/><Relationship Id="rId1" Type="http://schemas.openxmlformats.org/officeDocument/2006/relationships/tags" Target="../tags/tag2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5" Type="http://schemas.openxmlformats.org/officeDocument/2006/relationships/image" Target="../media/image4.jpeg"/><Relationship Id="rId4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tags" Target="../tags/tag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tags" Target="../tags/tag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2728D14-04BD-4DDD-B652-822A2DD722C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algn="ctr">
              <a:spcBef>
                <a:spcPts val="600"/>
              </a:spcBef>
              <a:spcAft>
                <a:spcPts val="600"/>
              </a:spcAft>
            </a:pPr>
            <a:r>
              <a:rPr lang="fr-FR" sz="5400" b="1" dirty="0">
                <a:solidFill>
                  <a:srgbClr val="0055A5"/>
                </a:solidFill>
                <a:latin typeface="Verdana" panose="020B0604030504040204" pitchFamily="34" charset="0"/>
                <a:ea typeface="Verdana" panose="020B0604030504040204" pitchFamily="34" charset="0"/>
                <a:cs typeface="Aptos" panose="020B0004020202020204" pitchFamily="34" charset="0"/>
              </a:rPr>
              <a:t>3.8 Santé</a:t>
            </a:r>
          </a:p>
        </p:txBody>
      </p:sp>
    </p:spTree>
    <p:extLst>
      <p:ext uri="{BB962C8B-B14F-4D97-AF65-F5344CB8AC3E}">
        <p14:creationId xmlns:p14="http://schemas.microsoft.com/office/powerpoint/2010/main" val="1488192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2FE594D-74F0-A5C2-75B0-5CB66F0A0E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1BA081-C862-58C9-4520-01DA94285B4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5108" y="716674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Ce que les agents de maintien de la paix peuvent faire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302B99-F3FA-DDB2-0784-F9EEACB9D0D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438354"/>
            <a:ext cx="9000000" cy="338554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fr-FR" sz="1800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Effectuez des recherches approfondies sur : </a:t>
            </a:r>
          </a:p>
          <a:p>
            <a:pPr marL="534670" marR="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18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Les menaces dans la région</a:t>
            </a:r>
          </a:p>
          <a:p>
            <a:pPr marL="534670" marR="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18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L’hébergement</a:t>
            </a:r>
          </a:p>
          <a:p>
            <a:pPr marL="534670" marR="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18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durée du séjour</a:t>
            </a:r>
          </a:p>
          <a:p>
            <a:pPr marL="534670" marR="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18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 climat, la météo et l’altitude</a:t>
            </a:r>
          </a:p>
          <a:p>
            <a:pPr marL="534670" marR="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1800" dirty="0">
                <a:effectLst/>
                <a:latin typeface="Verdana"/>
                <a:ea typeface="Verdana"/>
                <a:cs typeface="Verdana" panose="020B0604030504040204" pitchFamily="34" charset="0"/>
              </a:rPr>
              <a:t>La disponibilité des soins médicaux, des installations et des services d'ambulance</a:t>
            </a:r>
          </a:p>
          <a:p>
            <a:pPr marL="534670" marR="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18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Les risques sanitaires</a:t>
            </a:r>
          </a:p>
          <a:p>
            <a:pPr marL="534670" marR="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18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culture et les coutumes.</a:t>
            </a:r>
          </a:p>
        </p:txBody>
      </p:sp>
    </p:spTree>
    <p:extLst>
      <p:ext uri="{BB962C8B-B14F-4D97-AF65-F5344CB8AC3E}">
        <p14:creationId xmlns:p14="http://schemas.microsoft.com/office/powerpoint/2010/main" val="3464678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CCA3DE1-1A60-36FE-CB60-B12F4C1297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024BE8F-0123-01E8-2C78-6A731A5112D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64692" y="7259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Prendre des précautions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1E2AC8-D17D-2F3B-B2F6-AFB79C1DC59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438354"/>
            <a:ext cx="9000000" cy="36933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Demandez conseil à un professionnel de santé et obtenez un certificat médical de préférence 4 à 6 semaines avant votre départ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Respectez les vaccins recommandés, les médicaments prescrits et les mesures de santé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Emmenez une trousse de secours dont vous connaissez l'utilisation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Prenez connaissance des modes de transmission des maladies infectieuses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Restez en bonne forme physique et psychologique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400" dirty="0">
              <a:latin typeface="Verdana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803887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CCA3DE1-1A60-36FE-CB60-B12F4C1297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024BE8F-0123-01E8-2C78-6A731A5112D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64692" y="7259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Prendre des précautions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1E2AC8-D17D-2F3B-B2F6-AFB79C1DC59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438354"/>
            <a:ext cx="9190500" cy="47089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effectLst/>
                <a:latin typeface="Verdana"/>
                <a:ea typeface="Roboto"/>
                <a:cs typeface="Roboto"/>
              </a:rPr>
              <a:t>Prendre des précautions sanitaires pour vous-même et pour les autres est un exemple de </a:t>
            </a:r>
            <a:r>
              <a:rPr lang="fr-FR" sz="2000" b="1" dirty="0">
                <a:solidFill>
                  <a:srgbClr val="FF0000"/>
                </a:solidFill>
                <a:effectLst/>
                <a:latin typeface="Verdana"/>
                <a:ea typeface="Roboto"/>
                <a:cs typeface="Roboto"/>
              </a:rPr>
              <a:t>l'exercice du devoir de diligence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</a:pPr>
            <a:endParaRPr lang="fr-FR" sz="2000" dirty="0">
              <a:solidFill>
                <a:srgbClr val="1F1F1F"/>
              </a:solidFill>
              <a:latin typeface="Verdana" panose="020B060403050404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fr-FR" sz="2000" dirty="0">
                <a:solidFill>
                  <a:srgbClr val="000000"/>
                </a:solidFill>
                <a:effectLst/>
                <a:latin typeface="Verdana"/>
                <a:ea typeface="Calibri"/>
                <a:cs typeface="Arial"/>
              </a:rPr>
              <a:t>Avant de voyager 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Verdana"/>
                <a:ea typeface="Verdana"/>
                <a:cs typeface="Verdana" panose="020B0604030504040204" pitchFamily="34" charset="0"/>
              </a:rPr>
              <a:t>Demandez des conseils en matière de santé et obtenez un certificat médical</a:t>
            </a:r>
            <a:r>
              <a:rPr lang="fr-FR" sz="2000" dirty="0">
                <a:latin typeface="Verdana"/>
                <a:ea typeface="Verdana"/>
                <a:cs typeface="Verdana" panose="020B0604030504040204" pitchFamily="34" charset="0"/>
              </a:rPr>
              <a:t>, y compris pour les vaccinations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Renseignez-vous sur les directives et les lignes directrices en matière de santé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Faites un examen dentaire avant de vous rendre dans des régions isolées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Votre responsable ne peut pas vous obliger à voyager sans certificat médical ou sans les vaccins nécessaires</a:t>
            </a:r>
          </a:p>
        </p:txBody>
      </p:sp>
    </p:spTree>
    <p:extLst>
      <p:ext uri="{BB962C8B-B14F-4D97-AF65-F5344CB8AC3E}">
        <p14:creationId xmlns:p14="http://schemas.microsoft.com/office/powerpoint/2010/main" val="645275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C48D65-26AF-843C-8807-609B744C80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4D9AEF8-CEA5-24A3-266E-5A187FDD7E6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64692" y="7259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Risques environnementaux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44DE43-1D3E-8051-760A-122A7D51491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438354"/>
            <a:ext cx="9000000" cy="270843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Les climats chauds et froids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L'eau et la nourriture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Les animaux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Les insectes, reptiles et parasites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Les autres vecteurs et protection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Le paludisme</a:t>
            </a:r>
          </a:p>
        </p:txBody>
      </p:sp>
    </p:spTree>
    <p:extLst>
      <p:ext uri="{BB962C8B-B14F-4D97-AF65-F5344CB8AC3E}">
        <p14:creationId xmlns:p14="http://schemas.microsoft.com/office/powerpoint/2010/main" val="17291948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C48D65-26AF-843C-8807-609B744C80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4D9AEF8-CEA5-24A3-266E-5A187FDD7E6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64692" y="7259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Risques environnementaux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44DE43-1D3E-8051-760A-122A7D51491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6000" y="1438354"/>
            <a:ext cx="9000000" cy="532453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latin typeface="Verdana"/>
                <a:ea typeface="Verdana"/>
              </a:rPr>
              <a:t>Climat chaud et vagues de chaleur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En cas de chaleur et de sécheresse, veillez à vous hydrater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Si vous soupçonnez un coup de chaleur, prenez votre température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  <a:cs typeface="Verdana" panose="020B0604030504040204" pitchFamily="34" charset="0"/>
              </a:rPr>
              <a:t>La température du corps doit être d'environ </a:t>
            </a:r>
            <a:r>
              <a:rPr lang="fr-FR" sz="2000" dirty="0">
                <a:effectLst/>
                <a:latin typeface="Verdana"/>
                <a:ea typeface="Verdana"/>
                <a:cs typeface="Verdana" panose="020B0604030504040204" pitchFamily="34" charset="0"/>
              </a:rPr>
              <a:t>37°C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FR" sz="2000" b="1" dirty="0">
              <a:latin typeface="Verdana"/>
              <a:ea typeface="Verdana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latin typeface="Verdana"/>
                <a:ea typeface="Verdana"/>
              </a:rPr>
              <a:t>Vagues de froid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Réduisez votre exposition au minimum et essayez d'éviter de porter des vêtements mouillés – enlevez-les et mettez-vous à l'abri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Évitez de passer d’une basse altitude à une haute altitude de manière trop brusque – obtenir un avis médical pour les voyages à plus de 3 000 mètres d'altitude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fr-FR" sz="2000" dirty="0">
              <a:latin typeface="Verdana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9130189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C48D65-26AF-843C-8807-609B744C80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4D9AEF8-CEA5-24A3-266E-5A187FDD7E6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64692" y="7259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Risques environnementaux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44DE43-1D3E-8051-760A-122A7D51491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030006" y="1318022"/>
            <a:ext cx="10417628" cy="501675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latin typeface="Verdana"/>
                <a:ea typeface="Verdana"/>
              </a:rPr>
              <a:t>L'eau et la nourriture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L'eau et les aliments contaminés transmettent de nombreuses maladies infectieuses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Le principal problème de santé est la diarrhée du voyageur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Lavez-vous les mains avant de préparer les aliments et de manger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Évitez les aliments cru et l'eau non potable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Si vous mangez dans un stand de nourriture local, ne consommez généralement que des aliments cuits, chauds et préparés spécialement pour vous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Évitez tout contact entre les aliments crus et les aliments cuits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Cuisez les aliments à cœur à la température recommandée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Maintenez les zones de préparation des aliments propres</a:t>
            </a:r>
          </a:p>
        </p:txBody>
      </p:sp>
    </p:spTree>
    <p:extLst>
      <p:ext uri="{BB962C8B-B14F-4D97-AF65-F5344CB8AC3E}">
        <p14:creationId xmlns:p14="http://schemas.microsoft.com/office/powerpoint/2010/main" val="1578142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C48D65-26AF-843C-8807-609B744C80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4D9AEF8-CEA5-24A3-266E-5A187FDD7E6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5108" y="716674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Risques environnementaux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44DE43-1D3E-8051-760A-122A7D51491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5999" y="1116784"/>
            <a:ext cx="9000000" cy="517064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latin typeface="Verdana"/>
                <a:ea typeface="Verdana"/>
              </a:rPr>
              <a:t>Animaux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Évitez le contact direct avec les animaux domestiques     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Soignez toute morsure animale immédiatement en la lavant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FR" sz="2000" b="1" dirty="0">
              <a:latin typeface="Verdana"/>
              <a:ea typeface="Verdana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latin typeface="Verdana"/>
                <a:ea typeface="Verdana"/>
              </a:rPr>
              <a:t>Insectes, reptiles et parasites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Portez des bottes et des chaussures fermées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Évitez de marcher pieds nus et portez des pantalons longs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Évitez de poser vos mains aux endroits où peuvent se cacher serpents, araignées ou scorpions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Débroussaillez la végétation et nettoyez les eaux stagnantes autour de la maison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Vérifiez vos vêtements et vos chaussures avant de les enfiler</a:t>
            </a:r>
          </a:p>
        </p:txBody>
      </p:sp>
    </p:spTree>
    <p:extLst>
      <p:ext uri="{BB962C8B-B14F-4D97-AF65-F5344CB8AC3E}">
        <p14:creationId xmlns:p14="http://schemas.microsoft.com/office/powerpoint/2010/main" val="4679302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C2D91BD-D10E-3D2F-E8E4-3EFF22C7D6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11,700+ Mosquito Stock Illustrations, Royalty-Free Vector Graphics &amp; Clip  Art - iStock | Mosquito vector, Mosquito flying, Mosquito isolated">
            <a:extLst>
              <a:ext uri="{FF2B5EF4-FFF2-40B4-BE49-F238E27FC236}">
                <a16:creationId xmlns:a16="http://schemas.microsoft.com/office/drawing/2014/main" id="{C37F46AB-E23B-DF5A-8215-749AF8D79AF3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359" y="2756712"/>
            <a:ext cx="7451211" cy="3749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C6B0E42-DB60-321B-8066-FB5AE5377D7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64692" y="7259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Le paludisme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AE637F-EEAD-BA0E-6B5D-8B8B17C21C0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598645" y="1438354"/>
            <a:ext cx="9000000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Une maladie courante et mortelle dans de nombreuses régions tropicales et subtropicales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Symptômes : état grippal, dont fièvre, frissons, maux de tête, faiblesse et douleurs musculaires, vomissement, toux, diarrhée et douleurs abdominales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400" dirty="0">
              <a:latin typeface="Verdana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148828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1C5289-2B58-67D6-37B6-DBF2C13316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11,700+ Mosquito Stock Illustrations, Royalty-Free Vector Graphics &amp; Clip  Art - iStock | Mosquito vector, Mosquito flying, Mosquito isolated">
            <a:extLst>
              <a:ext uri="{FF2B5EF4-FFF2-40B4-BE49-F238E27FC236}">
                <a16:creationId xmlns:a16="http://schemas.microsoft.com/office/drawing/2014/main" id="{1FE1F0B7-D526-3801-0FD1-E639100DC445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1776" y="4042961"/>
            <a:ext cx="2331720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3506091-E0C4-8F6F-1024-C399BEF9190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245108" y="7259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Prévention du paludisme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EA0BAD-B386-7988-CDB7-4FC024115D5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066022" y="1423169"/>
            <a:ext cx="9167326" cy="37856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>
                <a:latin typeface="Verdana"/>
                <a:ea typeface="Verdana"/>
                <a:cs typeface="Verdana" panose="020B0604030504040204" pitchFamily="34" charset="0"/>
              </a:rPr>
              <a:t>Prophylaxie antipaludique : À prendre régulièrement sur la durée de votre séjour dans la zone touchée par le paludisme 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Même si vous prenez une prophylaxie antipaludique, demandez une assistance médicale immédiatement si vous commencez à avoir de la fièvre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protection personnelle contre les piqûres de moustiques est votre première ligne de défense contre le paludisme : pas de piqûre, pas de paludisme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Verdana"/>
                <a:ea typeface="Verdana"/>
                <a:cs typeface="Verdana" panose="020B0604030504040204" pitchFamily="34" charset="0"/>
              </a:rPr>
              <a:t>Protection physique :</a:t>
            </a:r>
            <a:r>
              <a:rPr lang="fr-FR" sz="2000" dirty="0">
                <a:latin typeface="Verdana"/>
                <a:ea typeface="Verdana"/>
                <a:cs typeface="Verdana" panose="020B0604030504040204" pitchFamily="34" charset="0"/>
              </a:rPr>
              <a:t> Utilisez </a:t>
            </a:r>
            <a:r>
              <a:rPr lang="fr-FR" sz="2000" dirty="0">
                <a:effectLst/>
                <a:latin typeface="Verdana"/>
                <a:ea typeface="Verdana"/>
                <a:cs typeface="Verdana" panose="020B0604030504040204" pitchFamily="34" charset="0"/>
              </a:rPr>
              <a:t>des moustiquaires et des répulsifs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Verdana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8423718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1C5289-2B58-67D6-37B6-DBF2C13316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506091-E0C4-8F6F-1024-C399BEF9190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5108" y="679729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Services médicaux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EA0BAD-B386-7988-CDB7-4FC024115D5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438354"/>
            <a:ext cx="9000000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effectLst/>
                <a:latin typeface="Verdana"/>
                <a:ea typeface="Verdana"/>
                <a:cs typeface="Verdana" panose="020B0604030504040204" pitchFamily="34" charset="0"/>
              </a:rPr>
              <a:t>Si vous </a:t>
            </a:r>
            <a:r>
              <a:rPr lang="fr-FR" sz="2000" b="1" dirty="0">
                <a:latin typeface="Verdana"/>
                <a:ea typeface="Verdana"/>
                <a:cs typeface="Verdana" panose="020B0604030504040204" pitchFamily="34" charset="0"/>
              </a:rPr>
              <a:t>ne vous sentez pas bien </a:t>
            </a:r>
            <a:r>
              <a:rPr lang="fr-FR" sz="2000" b="1" dirty="0">
                <a:effectLst/>
                <a:latin typeface="Verdana"/>
                <a:ea typeface="Verdana"/>
                <a:cs typeface="Verdana" panose="020B0604030504040204" pitchFamily="34" charset="0"/>
              </a:rPr>
              <a:t>:  </a:t>
            </a:r>
          </a:p>
          <a:p>
            <a:pPr marL="285750" marR="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  <a:cs typeface="Verdana" panose="020B0604030504040204" pitchFamily="34" charset="0"/>
              </a:rPr>
              <a:t>Consultez immédiatement un médecin</a:t>
            </a:r>
            <a:r>
              <a:rPr lang="fr-FR" sz="2000" dirty="0">
                <a:effectLst/>
                <a:latin typeface="Verdana"/>
                <a:ea typeface="Verdana"/>
                <a:cs typeface="Verdana" panose="020B0604030504040204" pitchFamily="34" charset="0"/>
              </a:rPr>
              <a:t>  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Ayez à portée de main les numéros de téléphone et les indicatifs d'appel du personnel médical de la mission. </a:t>
            </a:r>
          </a:p>
        </p:txBody>
      </p:sp>
    </p:spTree>
    <p:extLst>
      <p:ext uri="{BB962C8B-B14F-4D97-AF65-F5344CB8AC3E}">
        <p14:creationId xmlns:p14="http://schemas.microsoft.com/office/powerpoint/2010/main" val="3595483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496747C-8A4A-F155-52BD-B56681433E71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33934464"/>
              </p:ext>
            </p:extLst>
          </p:nvPr>
        </p:nvGraphicFramePr>
        <p:xfrm>
          <a:off x="1596000" y="1066800"/>
          <a:ext cx="8999999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9999">
                  <a:extLst>
                    <a:ext uri="{9D8B030D-6E8A-4147-A177-3AD203B41FA5}">
                      <a16:colId xmlns:a16="http://schemas.microsoft.com/office/drawing/2014/main" val="42459900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 noProof="0" dirty="0">
                          <a:solidFill>
                            <a:srgbClr val="0055A5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Objectifs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5372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noProof="0" dirty="0">
                          <a:solidFill>
                            <a:schemeClr val="dk1"/>
                          </a:solidFill>
                          <a:effectLst/>
                          <a:latin typeface="Verdana"/>
                          <a:ea typeface="Verdana"/>
                          <a:cs typeface="+mn-cs"/>
                        </a:rPr>
                        <a:t>Informer le personnel de maintien de la paix de l’ONU des risques sanitaires liés à leur environnement de travail et des précautions à prendre pour rester en bonne santé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828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2000" b="1" noProof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9153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noProof="0" dirty="0">
                          <a:solidFill>
                            <a:srgbClr val="0055A5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Pertinence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4552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noProof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En tant que personnel de maintien de la paix, vous devez être en bonne santé pour travailler aux côtés d'autres personnes et pour elles.</a:t>
                      </a:r>
                    </a:p>
                    <a:p>
                      <a:pPr marL="34290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noProof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Le travail réalisé par le personnel de maintien de la paix des Nations Unies est souvent essentiel pour la santé et la sécurité des personnes qui en bénéficient.</a:t>
                      </a:r>
                    </a:p>
                    <a:p>
                      <a:pPr marL="34290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noProof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Vous devez être conscient de votre attitude envers votre santé et veiller à ne pas la négliger, ni votre bien-être et votre sécurité.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7492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02096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2728D14-04BD-4DDD-B652-822A2DD722C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algn="ctr">
              <a:spcBef>
                <a:spcPts val="600"/>
              </a:spcBef>
              <a:spcAft>
                <a:spcPts val="600"/>
              </a:spcAft>
            </a:pPr>
            <a:r>
              <a:rPr lang="fr-FR" sz="5400" b="1" dirty="0">
                <a:solidFill>
                  <a:srgbClr val="0055A5"/>
                </a:solidFill>
                <a:latin typeface="Verdana" panose="020B0604030504040204" pitchFamily="34" charset="0"/>
                <a:ea typeface="Verdana" panose="020B0604030504040204" pitchFamily="34" charset="0"/>
                <a:cs typeface="Aptos" panose="020B0004020202020204" pitchFamily="34" charset="0"/>
              </a:rPr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2201219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496747C-8A4A-F155-52BD-B56681433E71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6684261"/>
              </p:ext>
            </p:extLst>
          </p:nvPr>
        </p:nvGraphicFramePr>
        <p:xfrm>
          <a:off x="1596000" y="2351280"/>
          <a:ext cx="8999999" cy="246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9999">
                  <a:extLst>
                    <a:ext uri="{9D8B030D-6E8A-4147-A177-3AD203B41FA5}">
                      <a16:colId xmlns:a16="http://schemas.microsoft.com/office/drawing/2014/main" val="424599008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fr-FR" sz="2000" dirty="0">
                          <a:solidFill>
                            <a:srgbClr val="0055A5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Acquis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5372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lvl="0" indent="-457200"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</a:pPr>
                      <a:r>
                        <a:rPr lang="fr-FR" sz="20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Comprendre les menaces générales qui pèsent sur la santé et déterminer le niveau de risques sanitaires.</a:t>
                      </a:r>
                    </a:p>
                    <a:p>
                      <a:pPr marL="457200" lvl="0" indent="-457200"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</a:pPr>
                      <a:r>
                        <a:rPr lang="fr-FR" sz="20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Décrire les précautions à prendre pour protéger leur santé avant de se rendre sur le lieu de la mission et pendant leur séjour dans la zone de la mission.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8283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8040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2FA7B2C-91F8-99A8-A804-D0BCEA12F96F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65841458"/>
              </p:ext>
            </p:extLst>
          </p:nvPr>
        </p:nvGraphicFramePr>
        <p:xfrm>
          <a:off x="1528762" y="2079000"/>
          <a:ext cx="9134475" cy="2700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586038">
                  <a:extLst>
                    <a:ext uri="{9D8B030D-6E8A-4147-A177-3AD203B41FA5}">
                      <a16:colId xmlns:a16="http://schemas.microsoft.com/office/drawing/2014/main" val="4234666744"/>
                    </a:ext>
                  </a:extLst>
                </a:gridCol>
                <a:gridCol w="6548437">
                  <a:extLst>
                    <a:ext uri="{9D8B030D-6E8A-4147-A177-3AD203B41FA5}">
                      <a16:colId xmlns:a16="http://schemas.microsoft.com/office/drawing/2014/main" val="3908988257"/>
                    </a:ext>
                  </a:extLst>
                </a:gridCol>
              </a:tblGrid>
              <a:tr h="900000">
                <a:tc gridSpan="2">
                  <a:txBody>
                    <a:bodyPr/>
                    <a:lstStyle/>
                    <a:p>
                      <a:pPr lvl="0" algn="l">
                        <a:lnSpc>
                          <a:spcPts val="2400"/>
                        </a:lnSpc>
                        <a:buNone/>
                      </a:pPr>
                      <a:r>
                        <a:rPr lang="fr-FR" sz="2000" b="1" i="0" u="none" strike="noStrike" baseline="0" noProof="0" dirty="0">
                          <a:solidFill>
                            <a:srgbClr val="0556A6"/>
                          </a:solidFill>
                          <a:effectLst/>
                          <a:latin typeface="Verdana"/>
                        </a:rPr>
                        <a:t>Activité d’apprentissage obligatoire 3.8.1 : Préparation au déploiement – menaces sanitaires et précautions à prendre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63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4067295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r" fontAlgn="base">
                        <a:lnSpc>
                          <a:spcPts val="2400"/>
                        </a:lnSpc>
                      </a:pPr>
                      <a:r>
                        <a:rPr lang="fr-FR" sz="2000" b="1" i="0" dirty="0">
                          <a:solidFill>
                            <a:srgbClr val="0556A6"/>
                          </a:solidFill>
                          <a:effectLst/>
                          <a:latin typeface="Verdana"/>
                        </a:rPr>
                        <a:t>Objet :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63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ts val="2400"/>
                        </a:lnSpc>
                        <a:buNone/>
                      </a:pPr>
                      <a:r>
                        <a:rPr lang="fr-FR" sz="2000" b="0" i="0" u="none" strike="noStrike" baseline="0" noProof="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Examiner les précautions sanitaires à prendre lors de la préparation d'un déploiement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63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0917918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r" fontAlgn="base">
                        <a:lnSpc>
                          <a:spcPts val="2400"/>
                        </a:lnSpc>
                      </a:pPr>
                      <a:r>
                        <a:rPr lang="fr-FR" sz="2000" b="1" i="0" dirty="0">
                          <a:solidFill>
                            <a:srgbClr val="0556A6"/>
                          </a:solidFill>
                          <a:effectLst/>
                          <a:latin typeface="Verdana"/>
                        </a:rPr>
                        <a:t>Temps imparti :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400"/>
                        </a:lnSpc>
                      </a:pPr>
                      <a:r>
                        <a:rPr lang="fr-FR" sz="2000" b="0" i="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 minutes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3231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835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AD1417-0565-7D02-7203-68C9D26A3D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4156919-825B-787A-1214-7CF0A2F582D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64692" y="7259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Structures médicales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D59E9A-74D8-7D0E-4E0F-648829A0073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219201" y="1336119"/>
            <a:ext cx="9993086" cy="270843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Installations médicales dans les missions</a:t>
            </a:r>
          </a:p>
          <a:p>
            <a:pPr marL="285750" marR="0" lvl="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  <a:cs typeface="Verdana" panose="020B0604030504040204" pitchFamily="34" charset="0"/>
              </a:rPr>
              <a:t>Toutes les opérations de maintien de la paix disposent d'une infrastructure </a:t>
            </a:r>
            <a:r>
              <a:rPr lang="fr-FR" sz="2000" dirty="0">
                <a:effectLst/>
                <a:latin typeface="Verdana"/>
                <a:ea typeface="Verdana"/>
                <a:cs typeface="Verdana" panose="020B0604030504040204" pitchFamily="34" charset="0"/>
              </a:rPr>
              <a:t>médicale</a:t>
            </a:r>
          </a:p>
          <a:p>
            <a:pPr marL="285750" marR="0" lvl="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 niveau des hôpitaux de campagne et la disponibilité des équipements médicaux varient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 briefing médical approfondi, comprenant les coordonnées des personnes à contacter, est fourni lors de la formation initiale de la mission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E5F5FD-DC61-332A-D775-6FB9C1946DF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85326" y="4044553"/>
            <a:ext cx="4500000" cy="251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497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AD1417-0565-7D02-7203-68C9D26A3D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4156919-825B-787A-1214-7CF0A2F582D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64692" y="7259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Menaces sanitaires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D59E9A-74D8-7D0E-4E0F-648829A0073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438354"/>
            <a:ext cx="9000000" cy="31700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 stress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fatigue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L’hygiène médiocre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Verdana"/>
                <a:ea typeface="Verdana"/>
                <a:cs typeface="Verdana" panose="020B0604030504040204" pitchFamily="34" charset="0"/>
              </a:rPr>
              <a:t>L’exposition aux insectes, aux rongeurs et d’autres animaux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Les agents infectieux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L’eau et les aliments contaminés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Les maladies contagieuses</a:t>
            </a:r>
          </a:p>
        </p:txBody>
      </p:sp>
    </p:spTree>
    <p:extLst>
      <p:ext uri="{BB962C8B-B14F-4D97-AF65-F5344CB8AC3E}">
        <p14:creationId xmlns:p14="http://schemas.microsoft.com/office/powerpoint/2010/main" val="988760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D8C67D-EED7-36E3-DAD1-DA21D9C66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B9B8C7-DB5F-E2A0-40CA-06D36A11C63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64692" y="7259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Maladies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31C9E6-6BDA-41A2-9CDE-08E5967AB68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438354"/>
            <a:ext cx="9000000" cy="31700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Maladies contagieuses courantes (Ebola...)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Maladies transmises par l'eau et les aliments (salmonelles</a:t>
            </a:r>
            <a:r>
              <a:rPr lang="fr-FR" sz="2000" i="1" dirty="0">
                <a:latin typeface="Verdana"/>
                <a:ea typeface="Verdana"/>
              </a:rPr>
              <a:t>...</a:t>
            </a:r>
            <a:r>
              <a:rPr lang="fr-FR" sz="2000" dirty="0">
                <a:latin typeface="Verdana"/>
                <a:ea typeface="Verdana"/>
              </a:rPr>
              <a:t>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Maladies à transmission vectorielle (paludisme, dengue...)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Maladies sexuellement transmissibles (VIH/sida)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Maladies transmises par le sang (hépatite B et C)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Maladies transmises par l'air (COVID-19)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Maladies transmises par le sol (tétanos)</a:t>
            </a:r>
          </a:p>
        </p:txBody>
      </p:sp>
    </p:spTree>
    <p:extLst>
      <p:ext uri="{BB962C8B-B14F-4D97-AF65-F5344CB8AC3E}">
        <p14:creationId xmlns:p14="http://schemas.microsoft.com/office/powerpoint/2010/main" val="607402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90E68B7-4166-12E7-5BF1-B4ADE97EF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62B5A1-C3BE-053E-05F6-AE5AE793D68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5108" y="735146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Facteurs clés déterminant le niveau des risques sanitaires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60BF23-59B2-648F-8441-2D0520A86C4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438354"/>
            <a:ext cx="9000000" cy="31700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Destination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Durée de l'affectation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Objet de l'affectation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Normes en matière de logement et d'hygiène alimentaire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Votre attitude personnelle et professionnelle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Vos antécédents médicaux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Verdana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158117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2FE594D-74F0-A5C2-75B0-5CB66F0A0E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1BA081-C862-58C9-4520-01DA94285B4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45108" y="716674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Recherche d'informations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302B99-F3FA-DDB2-0784-F9EEACB9D0D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438354"/>
            <a:ext cx="9000000" cy="40010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latin typeface="Verdana"/>
                <a:ea typeface="Verdana"/>
              </a:rPr>
              <a:t>Vous pouvez obtenir des informations sur les conditions locales auprès des organismes suivants :</a:t>
            </a:r>
          </a:p>
          <a:p>
            <a:pPr marL="53467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Les services médicaux</a:t>
            </a:r>
          </a:p>
          <a:p>
            <a:pPr marL="53467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Le bureau de la sécurité</a:t>
            </a:r>
          </a:p>
          <a:p>
            <a:pPr marL="53467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Les collègues ayant déjà été déployés</a:t>
            </a:r>
          </a:p>
          <a:p>
            <a:pPr marL="53467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Les professionnels de santé du pays</a:t>
            </a:r>
          </a:p>
          <a:p>
            <a:pPr marL="248920" lvl="1">
              <a:spcBef>
                <a:spcPts val="600"/>
              </a:spcBef>
              <a:spcAft>
                <a:spcPts val="600"/>
              </a:spcAft>
            </a:pPr>
            <a:endParaRPr lang="fr-FR" sz="2000" dirty="0">
              <a:latin typeface="Verdana"/>
              <a:ea typeface="Verdana"/>
            </a:endParaRPr>
          </a:p>
          <a:p>
            <a:pPr marL="248920" lvl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</a:pPr>
            <a:endParaRPr lang="fr-FR" sz="2000" dirty="0">
              <a:latin typeface="Verdana"/>
              <a:ea typeface="Verdana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fr-FR" sz="2400" dirty="0">
              <a:latin typeface="Verdana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4320924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faef953-2cda-4d9d-b070-85228d2d3b5f">
      <Terms xmlns="http://schemas.microsoft.com/office/infopath/2007/PartnerControls"/>
    </lcf76f155ced4ddcb4097134ff3c332f>
    <TaxCatchAll xmlns="985ec44e-1bab-4c0b-9df0-6ba128686fc9" xsi:nil="true"/>
    <SharedWithUsers xmlns="756f3f7a-cc20-4157-bc78-ddc9769d8db6">
      <UserInfo>
        <DisplayName/>
        <AccountId xsi:nil="true"/>
        <AccountType/>
      </UserInfo>
    </SharedWithUsers>
    <_Flow_SignoffStatus xmlns="ffaef953-2cda-4d9d-b070-85228d2d3b5f" xsi:nil="true"/>
    <_x0023_ xmlns="ffaef953-2cda-4d9d-b070-85228d2d3b5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2591365DD56D4D8750E674CD62EF32" ma:contentTypeVersion="23" ma:contentTypeDescription="Create a new document." ma:contentTypeScope="" ma:versionID="cb13b2ccf3ff550db0c30d0bf35d4c0f">
  <xsd:schema xmlns:xsd="http://www.w3.org/2001/XMLSchema" xmlns:xs="http://www.w3.org/2001/XMLSchema" xmlns:p="http://schemas.microsoft.com/office/2006/metadata/properties" xmlns:ns2="ffaef953-2cda-4d9d-b070-85228d2d3b5f" xmlns:ns3="756f3f7a-cc20-4157-bc78-ddc9769d8db6" xmlns:ns4="985ec44e-1bab-4c0b-9df0-6ba128686fc9" targetNamespace="http://schemas.microsoft.com/office/2006/metadata/properties" ma:root="true" ma:fieldsID="86e953e7722f0059faeeaa7490a364c2" ns2:_="" ns3:_="" ns4:_="">
    <xsd:import namespace="ffaef953-2cda-4d9d-b070-85228d2d3b5f"/>
    <xsd:import namespace="756f3f7a-cc20-4157-bc78-ddc9769d8db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_x0023_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aef953-2cda-4d9d-b070-85228d2d3b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x0023_" ma:index="12" nillable="true" ma:displayName="#" ma:format="Dropdown" ma:internalName="_x0023_" ma:percentage="FALSE">
      <xsd:simpleType>
        <xsd:restriction base="dms:Number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6f3f7a-cc20-4157-bc78-ddc9769d8db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48d4a9f-cfb2-42af-b391-1b84484739eb}" ma:internalName="TaxCatchAll" ma:showField="CatchAllData" ma:web="756f3f7a-cc20-4157-bc78-ddc9769d8d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0689EA7-CE69-4D4F-8F10-39209AC0F36C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2286246c-fc21-4ee8-a407-068ba74e6317"/>
    <ds:schemaRef ds:uri="http://purl.org/dc/dcmitype/"/>
    <ds:schemaRef ds:uri="http://www.w3.org/XML/1998/namespace"/>
    <ds:schemaRef ds:uri="http://schemas.openxmlformats.org/package/2006/metadata/core-properties"/>
    <ds:schemaRef ds:uri="28943420-3cce-465e-a204-04bce5f1b343"/>
    <ds:schemaRef ds:uri="http://purl.org/dc/terms/"/>
    <ds:schemaRef ds:uri="ffaef953-2cda-4d9d-b070-85228d2d3b5f"/>
    <ds:schemaRef ds:uri="985ec44e-1bab-4c0b-9df0-6ba128686fc9"/>
    <ds:schemaRef ds:uri="756f3f7a-cc20-4157-bc78-ddc9769d8db6"/>
  </ds:schemaRefs>
</ds:datastoreItem>
</file>

<file path=customXml/itemProps2.xml><?xml version="1.0" encoding="utf-8"?>
<ds:datastoreItem xmlns:ds="http://schemas.openxmlformats.org/officeDocument/2006/customXml" ds:itemID="{1818B763-4B72-4F6F-85E1-1ACBE5C19842}"/>
</file>

<file path=customXml/itemProps3.xml><?xml version="1.0" encoding="utf-8"?>
<ds:datastoreItem xmlns:ds="http://schemas.openxmlformats.org/officeDocument/2006/customXml" ds:itemID="{883906A3-39D1-4884-A96C-63D1043103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1054</Words>
  <Application>Microsoft Office PowerPoint</Application>
  <PresentationFormat>Widescreen</PresentationFormat>
  <Paragraphs>123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Century Gothic</vt:lpstr>
      <vt:lpstr>Symbol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VOVF</dc:creator>
  <cp:lastModifiedBy>VOVF</cp:lastModifiedBy>
  <cp:revision>241</cp:revision>
  <dcterms:created xsi:type="dcterms:W3CDTF">2023-10-04T18:52:03Z</dcterms:created>
  <dcterms:modified xsi:type="dcterms:W3CDTF">2025-11-01T17:09:32Z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0x010100E52591365DD56D4D8750E674CD62EF32</vt:lpwstr>
  </property>
  <property fmtid="{D5CDD505-2E9C-101B-9397-08002B2CF9AE}" pid="3" name="MediaServiceImageTags">
    <vt:lpwstr/>
  </property>
  <property fmtid="{D5CDD505-2E9C-101B-9397-08002B2CF9AE}" pid="4" name="Order">
    <vt:r8>50153800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